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2"/>
  </p:notesMasterIdLst>
  <p:sldIdLst>
    <p:sldId id="256" r:id="rId2"/>
    <p:sldId id="276" r:id="rId3"/>
    <p:sldId id="264" r:id="rId4"/>
    <p:sldId id="258" r:id="rId5"/>
    <p:sldId id="257" r:id="rId6"/>
    <p:sldId id="265" r:id="rId7"/>
    <p:sldId id="259" r:id="rId8"/>
    <p:sldId id="266" r:id="rId9"/>
    <p:sldId id="268" r:id="rId10"/>
    <p:sldId id="267" r:id="rId11"/>
    <p:sldId id="263" r:id="rId12"/>
    <p:sldId id="270" r:id="rId13"/>
    <p:sldId id="271" r:id="rId14"/>
    <p:sldId id="273" r:id="rId15"/>
    <p:sldId id="272" r:id="rId16"/>
    <p:sldId id="274" r:id="rId17"/>
    <p:sldId id="277" r:id="rId18"/>
    <p:sldId id="269" r:id="rId19"/>
    <p:sldId id="260" r:id="rId20"/>
    <p:sldId id="26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265DA-F5DB-4BD2-AD90-3E6B9A5A581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CE1EE-AA98-484D-A878-52EDC8B49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07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CE1EE-AA98-484D-A878-52EDC8B492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6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CE1EE-AA98-484D-A878-52EDC8B492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2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CE1EE-AA98-484D-A878-52EDC8B492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67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CE1EE-AA98-484D-A878-52EDC8B492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55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CE1EE-AA98-484D-A878-52EDC8B492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45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CE1EE-AA98-484D-A878-52EDC8B492C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07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CE1EE-AA98-484D-A878-52EDC8B492C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35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4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4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240F8-A931-49BD-9A2E-3DE7E0FBC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F1CA9-F149-4F21-9116-C9F81626B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E6685-F1EC-4525-900C-B11F8E2DC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D4DDA-4A56-4DDA-8DC8-B0D733962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E2202-5E1E-41FE-B998-8490966E3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B050C-46F3-4640-A459-695409A7B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88E69-C5B9-4B52-9A82-B5557A85A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7E60D-7C52-499C-894B-C93D34DC6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7D727-9F7D-4EF3-9636-BD57C1044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ED2AD-D5DC-4B57-9640-D3B1F0911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386BD-774E-4BC7-98C4-CBFB6E697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819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1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1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1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AEE680B-3CBE-44A2-AFA7-58C629EF7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22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Elements of Short Stories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What makes up a short story?</a:t>
            </a:r>
          </a:p>
          <a:p>
            <a:pPr eaLnBrk="1" hangingPunct="1">
              <a:defRPr/>
            </a:pPr>
            <a:r>
              <a:rPr lang="en-US" sz="2400" dirty="0" smtClean="0"/>
              <a:t>How should these elements come together?</a:t>
            </a:r>
          </a:p>
          <a:p>
            <a:pPr eaLnBrk="1" hangingPunct="1">
              <a:defRPr/>
            </a:pPr>
            <a:r>
              <a:rPr lang="en-US" sz="2400" dirty="0" smtClean="0"/>
              <a:t>Are there guidelines to follow?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Resolution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Another name given to the conclusion of the story.  This part includes the story’s action after the climax until the end of the story.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4280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Theme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The </a:t>
            </a:r>
            <a:r>
              <a:rPr lang="en-US" sz="4000" dirty="0"/>
              <a:t>story’s main ideas—the “message” that the author intends to communicate by telling the story.  Themes are often universal truths that are suggested by the specifics in the 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5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665787"/>
          </a:xfrm>
        </p:spPr>
        <p:txBody>
          <a:bodyPr/>
          <a:lstStyle/>
          <a:p>
            <a:r>
              <a:rPr lang="en-US" sz="6600" dirty="0" smtClean="0"/>
              <a:t>Tools used in Short Stories…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8929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Mood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The overall feeling – light and happy or dark and brooding, for example.</a:t>
            </a:r>
          </a:p>
          <a:p>
            <a:r>
              <a:rPr lang="en-US" sz="4400" dirty="0" smtClean="0"/>
              <a:t>Created by an author’s choice of words.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3331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Foreshadowing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A writing technique that gives readers clues about events that will happen later in the story.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2347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Imagery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49" y="1417638"/>
            <a:ext cx="8229600" cy="4530725"/>
          </a:xfrm>
        </p:spPr>
        <p:txBody>
          <a:bodyPr/>
          <a:lstStyle/>
          <a:p>
            <a:r>
              <a:rPr lang="en-US" sz="4400" dirty="0" smtClean="0"/>
              <a:t>The use of selected details to describe one thing in terms of another.  This helps suggest additional meanings and feelings.</a:t>
            </a:r>
          </a:p>
          <a:p>
            <a:r>
              <a:rPr lang="en-US" sz="2400" dirty="0"/>
              <a:t>Examples: </a:t>
            </a:r>
          </a:p>
          <a:p>
            <a:pPr lvl="1"/>
            <a:r>
              <a:rPr lang="en-US" sz="2400" dirty="0"/>
              <a:t>The eerie silence was shattered by her scream.</a:t>
            </a:r>
          </a:p>
          <a:p>
            <a:pPr lvl="1"/>
            <a:r>
              <a:rPr lang="en-US" sz="2400" dirty="0"/>
              <a:t>Her face lit up when she saw him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222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Symbol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An image, object, character, or action that stands for an idea (or ideas) beyond its literal meaning.</a:t>
            </a:r>
          </a:p>
        </p:txBody>
      </p:sp>
    </p:spTree>
    <p:extLst>
      <p:ext uri="{BB962C8B-B14F-4D97-AF65-F5344CB8AC3E}">
        <p14:creationId xmlns:p14="http://schemas.microsoft.com/office/powerpoint/2010/main" val="181327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63" y="685800"/>
            <a:ext cx="8229600" cy="1139825"/>
          </a:xfrm>
        </p:spPr>
        <p:txBody>
          <a:bodyPr/>
          <a:lstStyle/>
          <a:p>
            <a:r>
              <a:rPr lang="en-US" sz="8000" dirty="0" smtClean="0"/>
              <a:t>Irony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612" y="2133600"/>
            <a:ext cx="8229600" cy="5216525"/>
          </a:xfrm>
        </p:spPr>
        <p:txBody>
          <a:bodyPr/>
          <a:lstStyle/>
          <a:p>
            <a:r>
              <a:rPr lang="en-US" dirty="0" smtClean="0"/>
              <a:t>A particular tone created when the speaker intends a meaning that is opposite to the words he or she says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117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Characterization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The methods an author uses to communicate information about characters to readers.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3502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Characterization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4</a:t>
            </a:r>
            <a:r>
              <a:rPr lang="en-US" dirty="0" smtClean="0"/>
              <a:t> Ways we learn about characterization</a:t>
            </a:r>
          </a:p>
          <a:p>
            <a:pPr lvl="1" eaLnBrk="1" hangingPunct="1">
              <a:defRPr/>
            </a:pPr>
            <a:r>
              <a:rPr lang="en-US" dirty="0" smtClean="0"/>
              <a:t>What the author directly tells us.</a:t>
            </a:r>
          </a:p>
          <a:p>
            <a:pPr lvl="1" eaLnBrk="1" hangingPunct="1">
              <a:defRPr/>
            </a:pPr>
            <a:r>
              <a:rPr lang="en-US" dirty="0" smtClean="0"/>
              <a:t>What the character says. (speech)</a:t>
            </a:r>
          </a:p>
          <a:p>
            <a:pPr lvl="1" eaLnBrk="1" hangingPunct="1">
              <a:defRPr/>
            </a:pPr>
            <a:r>
              <a:rPr lang="en-US" dirty="0" smtClean="0"/>
              <a:t>What the character thinks. (thoughts)</a:t>
            </a:r>
          </a:p>
          <a:p>
            <a:pPr lvl="1" eaLnBrk="1" hangingPunct="1">
              <a:defRPr/>
            </a:pPr>
            <a:r>
              <a:rPr lang="en-US" dirty="0" smtClean="0"/>
              <a:t>What the character does (actions).</a:t>
            </a:r>
          </a:p>
          <a:p>
            <a:pPr marL="457200" lvl="1" indent="0" eaLnBrk="1" hangingPunct="1"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Protagonist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The central character of the story.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5844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dirty="0" smtClean="0"/>
              <a:t>2 Types of Characterization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92D050"/>
                </a:solidFill>
              </a:rPr>
              <a:t>Direct Characterization</a:t>
            </a:r>
            <a:r>
              <a:rPr lang="en-US" b="1" dirty="0" smtClean="0"/>
              <a:t>:  </a:t>
            </a:r>
            <a:r>
              <a:rPr lang="en-US" dirty="0" smtClean="0"/>
              <a:t>When an author tells the reader directly about a character.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92D050"/>
                </a:solidFill>
              </a:rPr>
              <a:t>Indirect Characterization</a:t>
            </a:r>
            <a:r>
              <a:rPr lang="en-US" b="1" dirty="0" smtClean="0"/>
              <a:t>:  </a:t>
            </a:r>
            <a:r>
              <a:rPr lang="en-US" dirty="0" smtClean="0"/>
              <a:t>When the author shows the character in action and lets the reader draw their own conclusions.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779587"/>
          </a:xfrm>
        </p:spPr>
        <p:txBody>
          <a:bodyPr/>
          <a:lstStyle/>
          <a:p>
            <a:r>
              <a:rPr lang="en-US" sz="8000" dirty="0" smtClean="0"/>
              <a:t>Plot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r>
              <a:rPr lang="en-US" sz="5400" dirty="0" smtClean="0"/>
              <a:t>The series of events that happen in a literary work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0188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600" dirty="0" smtClean="0"/>
              <a:t>5 Elements of Plot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Setting</a:t>
            </a:r>
            <a:r>
              <a:rPr lang="en-US" dirty="0" smtClean="0"/>
              <a:t>:  environment of the story</a:t>
            </a:r>
          </a:p>
          <a:p>
            <a:pPr eaLnBrk="1" hangingPunct="1">
              <a:defRPr/>
            </a:pPr>
            <a:r>
              <a:rPr lang="en-US" b="1" dirty="0" smtClean="0"/>
              <a:t>Details</a:t>
            </a:r>
            <a:r>
              <a:rPr lang="en-US" dirty="0" smtClean="0"/>
              <a:t>:  exposition/rising action</a:t>
            </a:r>
          </a:p>
          <a:p>
            <a:pPr eaLnBrk="1" hangingPunct="1">
              <a:defRPr/>
            </a:pPr>
            <a:r>
              <a:rPr lang="en-US" b="1" dirty="0" smtClean="0"/>
              <a:t>Conflict</a:t>
            </a:r>
            <a:r>
              <a:rPr lang="en-US" dirty="0" smtClean="0"/>
              <a:t>: central struggle (story problem)</a:t>
            </a:r>
          </a:p>
          <a:p>
            <a:pPr eaLnBrk="1" hangingPunct="1">
              <a:defRPr/>
            </a:pPr>
            <a:r>
              <a:rPr lang="en-US" b="1" dirty="0" smtClean="0"/>
              <a:t>Climax</a:t>
            </a:r>
            <a:r>
              <a:rPr lang="en-US" dirty="0" smtClean="0"/>
              <a:t>:  highest point of tension</a:t>
            </a:r>
          </a:p>
          <a:p>
            <a:pPr eaLnBrk="1" hangingPunct="1">
              <a:defRPr/>
            </a:pPr>
            <a:r>
              <a:rPr lang="en-US" b="1" dirty="0" smtClean="0"/>
              <a:t>Resolution</a:t>
            </a:r>
            <a:r>
              <a:rPr lang="en-US" dirty="0" smtClean="0"/>
              <a:t>:  falling action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8000" dirty="0" smtClean="0"/>
              <a:t>Setting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6774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The environment that the story takes place in.</a:t>
            </a:r>
          </a:p>
          <a:p>
            <a:pPr lvl="2" eaLnBrk="1" hangingPunct="1">
              <a:defRPr/>
            </a:pPr>
            <a:endParaRPr lang="en-US" dirty="0" smtClean="0"/>
          </a:p>
          <a:p>
            <a:pPr lvl="3" eaLnBrk="1" hangingPunct="1">
              <a:defRPr/>
            </a:pPr>
            <a:r>
              <a:rPr lang="en-US" sz="2400" b="1" dirty="0" smtClean="0"/>
              <a:t>When:  </a:t>
            </a:r>
            <a:r>
              <a:rPr lang="en-US" sz="2400" dirty="0" smtClean="0"/>
              <a:t>past?  present?  future? specific? vague?</a:t>
            </a:r>
          </a:p>
          <a:p>
            <a:pPr lvl="3" eaLnBrk="1" hangingPunct="1">
              <a:defRPr/>
            </a:pPr>
            <a:r>
              <a:rPr lang="en-US" sz="2400" b="1" dirty="0" smtClean="0"/>
              <a:t>Where:  </a:t>
            </a:r>
            <a:r>
              <a:rPr lang="en-US" sz="2400" dirty="0" smtClean="0"/>
              <a:t>home? Ship?  different places?</a:t>
            </a:r>
          </a:p>
          <a:p>
            <a:pPr lvl="3" eaLnBrk="1" hangingPunct="1">
              <a:defRPr/>
            </a:pPr>
            <a:r>
              <a:rPr lang="en-US" sz="2400" b="1" dirty="0" smtClean="0"/>
              <a:t>Mood:  </a:t>
            </a:r>
            <a:r>
              <a:rPr lang="en-US" sz="2400" dirty="0" smtClean="0"/>
              <a:t>established by author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703387"/>
          </a:xfrm>
        </p:spPr>
        <p:txBody>
          <a:bodyPr/>
          <a:lstStyle/>
          <a:p>
            <a:r>
              <a:rPr lang="en-US" sz="8000" dirty="0" smtClean="0"/>
              <a:t>Details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r>
              <a:rPr lang="en-US" sz="4800" dirty="0" smtClean="0"/>
              <a:t>Exposition / Rising Action – the part of the story in which the tension increases</a:t>
            </a:r>
          </a:p>
        </p:txBody>
      </p:sp>
    </p:spTree>
    <p:extLst>
      <p:ext uri="{BB962C8B-B14F-4D97-AF65-F5344CB8AC3E}">
        <p14:creationId xmlns:p14="http://schemas.microsoft.com/office/powerpoint/2010/main" val="211909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/>
              <a:t>Conflict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88988"/>
            <a:ext cx="8229600" cy="53419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central source of tension and drama in the story.  It is sometimes called the story problem.</a:t>
            </a:r>
          </a:p>
          <a:p>
            <a:pPr eaLnBrk="1" hangingPunct="1">
              <a:defRPr/>
            </a:pPr>
            <a:r>
              <a:rPr lang="en-US" dirty="0" smtClean="0"/>
              <a:t>2 Types:</a:t>
            </a:r>
          </a:p>
          <a:p>
            <a:pPr lvl="2" eaLnBrk="1" hangingPunct="1">
              <a:defRPr/>
            </a:pPr>
            <a:r>
              <a:rPr lang="en-US" dirty="0" smtClean="0"/>
              <a:t>Internal:  within a character’s mind</a:t>
            </a:r>
          </a:p>
          <a:p>
            <a:pPr lvl="2" eaLnBrk="1" hangingPunct="1">
              <a:defRPr/>
            </a:pPr>
            <a:r>
              <a:rPr lang="en-US" dirty="0" smtClean="0"/>
              <a:t>External:  forces battling outside a character</a:t>
            </a:r>
          </a:p>
          <a:p>
            <a:pPr lvl="2" eaLnBrk="1" hangingPunct="1">
              <a:defRPr/>
            </a:pPr>
            <a:endParaRPr lang="en-US" dirty="0" smtClean="0"/>
          </a:p>
          <a:p>
            <a:pPr lvl="3" eaLnBrk="1" hangingPunct="1">
              <a:defRPr/>
            </a:pPr>
            <a:r>
              <a:rPr lang="en-US" dirty="0" smtClean="0"/>
              <a:t>4 Categories of conflict:</a:t>
            </a:r>
          </a:p>
          <a:p>
            <a:pPr lvl="4" eaLnBrk="1" hangingPunct="1">
              <a:defRPr/>
            </a:pPr>
            <a:r>
              <a:rPr lang="en-US" dirty="0" smtClean="0"/>
              <a:t>Character vs. Character (E) </a:t>
            </a:r>
          </a:p>
          <a:p>
            <a:pPr lvl="4" eaLnBrk="1" hangingPunct="1">
              <a:defRPr/>
            </a:pPr>
            <a:r>
              <a:rPr lang="en-US" dirty="0" smtClean="0"/>
              <a:t>Character vs. Self  (I)</a:t>
            </a:r>
          </a:p>
          <a:p>
            <a:pPr lvl="4" eaLnBrk="1" hangingPunct="1">
              <a:defRPr/>
            </a:pPr>
            <a:r>
              <a:rPr lang="en-US" dirty="0" smtClean="0"/>
              <a:t>Character vs. Nature (E)</a:t>
            </a:r>
          </a:p>
          <a:p>
            <a:pPr lvl="4" eaLnBrk="1" hangingPunct="1">
              <a:defRPr/>
            </a:pPr>
            <a:r>
              <a:rPr lang="en-US" dirty="0" smtClean="0"/>
              <a:t>Character vs. Society (I)</a:t>
            </a:r>
          </a:p>
          <a:p>
            <a:pPr lvl="2" eaLnBrk="1" hangingPunct="1"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Climax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The moment when the action comes to its highest point of dramatic conflict.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2677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Falling Action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The part of the story, following the climax and leading to the resolution in which there is a sharp decline in dramatic tension.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4259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943</TotalTime>
  <Words>532</Words>
  <Application>Microsoft Office PowerPoint</Application>
  <PresentationFormat>On-screen Show (4:3)</PresentationFormat>
  <Paragraphs>76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Tahoma</vt:lpstr>
      <vt:lpstr>Wingdings</vt:lpstr>
      <vt:lpstr>Curtain Call</vt:lpstr>
      <vt:lpstr>Elements of Short Stories</vt:lpstr>
      <vt:lpstr>Protagonist</vt:lpstr>
      <vt:lpstr>Plot</vt:lpstr>
      <vt:lpstr>5 Elements of Plot</vt:lpstr>
      <vt:lpstr>Setting</vt:lpstr>
      <vt:lpstr>Details</vt:lpstr>
      <vt:lpstr>Conflict</vt:lpstr>
      <vt:lpstr>Climax</vt:lpstr>
      <vt:lpstr>Falling Action</vt:lpstr>
      <vt:lpstr>Resolution</vt:lpstr>
      <vt:lpstr>Theme</vt:lpstr>
      <vt:lpstr>Tools used in Short Stories…</vt:lpstr>
      <vt:lpstr>Mood</vt:lpstr>
      <vt:lpstr>Foreshadowing</vt:lpstr>
      <vt:lpstr>Imagery</vt:lpstr>
      <vt:lpstr>Symbol</vt:lpstr>
      <vt:lpstr>Irony</vt:lpstr>
      <vt:lpstr>Characterization</vt:lpstr>
      <vt:lpstr>Characterization</vt:lpstr>
      <vt:lpstr>2 Types of Characterization</vt:lpstr>
    </vt:vector>
  </TitlesOfParts>
  <Company>HASD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Short Stories</dc:title>
  <dc:creator>ThomasKraus</dc:creator>
  <cp:lastModifiedBy>Alyson Newhouse</cp:lastModifiedBy>
  <cp:revision>27</cp:revision>
  <cp:lastPrinted>2012-09-11T14:43:34Z</cp:lastPrinted>
  <dcterms:created xsi:type="dcterms:W3CDTF">2006-09-12T13:34:06Z</dcterms:created>
  <dcterms:modified xsi:type="dcterms:W3CDTF">2015-12-21T17:40:52Z</dcterms:modified>
</cp:coreProperties>
</file>